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7" r:id="rId4"/>
    <p:sldId id="268" r:id="rId5"/>
    <p:sldId id="269" r:id="rId6"/>
    <p:sldId id="258" r:id="rId7"/>
    <p:sldId id="259" r:id="rId8"/>
    <p:sldId id="260" r:id="rId9"/>
    <p:sldId id="261" r:id="rId10"/>
    <p:sldId id="262" r:id="rId11"/>
    <p:sldId id="263" r:id="rId12"/>
    <p:sldId id="264" r:id="rId13"/>
    <p:sldId id="265" r:id="rId14"/>
    <p:sldId id="266" r:id="rId15"/>
    <p:sldId id="270" r:id="rId16"/>
    <p:sldId id="271" r:id="rId17"/>
    <p:sldId id="272" r:id="rId18"/>
    <p:sldId id="273" r:id="rId19"/>
    <p:sldId id="276" r:id="rId20"/>
    <p:sldId id="274" r:id="rId21"/>
    <p:sldId id="275" r:id="rId22"/>
    <p:sldId id="277" r:id="rId23"/>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pour modifier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e la date 2"/>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3AFEA1BD-DCC0-44BB-924F-C072F995903D}" type="datetimeFigureOut">
              <a:rPr lang="fr-FR" smtClean="0"/>
              <a:pPr/>
              <a:t>06/06/2023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0F581A-67AA-4FE9-BE5B-E0EC3FA69A42}" type="slidenum">
              <a:rPr lang="fr-FR" smtClean="0"/>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FEA1BD-DCC0-44BB-924F-C072F995903D}" type="datetimeFigureOut">
              <a:rPr lang="fr-FR" smtClean="0"/>
              <a:pPr/>
              <a:t>06/06/2023</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0F581A-67AA-4FE9-BE5B-E0EC3FA69A42}" type="slidenum">
              <a:rPr lang="fr-FR" smtClean="0"/>
              <a:pPr/>
              <a:t>‹#›</a:t>
            </a:fld>
            <a:endParaRPr 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214282" y="1643050"/>
            <a:ext cx="8715436" cy="2123658"/>
          </a:xfrm>
          <a:prstGeom prst="rect">
            <a:avLst/>
          </a:prstGeom>
          <a:noFill/>
        </p:spPr>
        <p:txBody>
          <a:bodyPr wrap="square" rtlCol="0">
            <a:spAutoFit/>
          </a:bodyPr>
          <a:lstStyle/>
          <a:p>
            <a:pPr algn="ctr"/>
            <a:r>
              <a:rPr lang="fr-FR" sz="3600" i="1" dirty="0" smtClean="0">
                <a:solidFill>
                  <a:srgbClr val="FF0000"/>
                </a:solidFill>
              </a:rPr>
              <a:t>Formation des roches sédimentaires :</a:t>
            </a:r>
          </a:p>
          <a:p>
            <a:pPr algn="ctr"/>
            <a:r>
              <a:rPr lang="fr-FR" sz="4800" i="1" dirty="0" smtClean="0">
                <a:solidFill>
                  <a:srgbClr val="FF0000"/>
                </a:solidFill>
              </a:rPr>
              <a:t>La Sédimentation</a:t>
            </a:r>
          </a:p>
          <a:p>
            <a:pPr algn="ctr"/>
            <a:r>
              <a:rPr lang="fr-FR" sz="4800" i="1" dirty="0" smtClean="0">
                <a:solidFill>
                  <a:srgbClr val="FF0000"/>
                </a:solidFill>
              </a:rPr>
              <a:t>1</a:t>
            </a:r>
            <a:r>
              <a:rPr lang="fr-FR" sz="4800" i="1" baseline="30000" dirty="0" smtClean="0">
                <a:solidFill>
                  <a:srgbClr val="FF0000"/>
                </a:solidFill>
              </a:rPr>
              <a:t>ère</a:t>
            </a:r>
            <a:r>
              <a:rPr lang="fr-FR" sz="4800" i="1" dirty="0" smtClean="0">
                <a:solidFill>
                  <a:srgbClr val="FF0000"/>
                </a:solidFill>
              </a:rPr>
              <a:t> AC</a:t>
            </a:r>
            <a:endParaRPr lang="fr-FR" sz="4800" i="1" dirty="0">
              <a:solidFill>
                <a:srgbClr val="FF0000"/>
              </a:solidFill>
            </a:endParaRPr>
          </a:p>
        </p:txBody>
      </p:sp>
      <p:sp>
        <p:nvSpPr>
          <p:cNvPr id="6" name="ZoneTexte 5"/>
          <p:cNvSpPr txBox="1"/>
          <p:nvPr/>
        </p:nvSpPr>
        <p:spPr>
          <a:xfrm>
            <a:off x="6786578" y="428604"/>
            <a:ext cx="1928826" cy="523220"/>
          </a:xfrm>
          <a:prstGeom prst="rect">
            <a:avLst/>
          </a:prstGeom>
          <a:noFill/>
        </p:spPr>
        <p:txBody>
          <a:bodyPr wrap="square" rtlCol="0">
            <a:spAutoFit/>
          </a:bodyPr>
          <a:lstStyle/>
          <a:p>
            <a:r>
              <a:rPr lang="fr-FR" sz="2800" i="1" dirty="0" smtClean="0">
                <a:solidFill>
                  <a:srgbClr val="002060"/>
                </a:solidFill>
              </a:rPr>
              <a:t>2022 </a:t>
            </a:r>
            <a:r>
              <a:rPr lang="fr-FR" sz="2800" i="1" dirty="0" smtClean="0">
                <a:solidFill>
                  <a:srgbClr val="002060"/>
                </a:solidFill>
              </a:rPr>
              <a:t>- </a:t>
            </a:r>
            <a:r>
              <a:rPr lang="fr-FR" sz="2800" i="1" dirty="0" smtClean="0">
                <a:solidFill>
                  <a:srgbClr val="002060"/>
                </a:solidFill>
              </a:rPr>
              <a:t>2023</a:t>
            </a:r>
            <a:endParaRPr lang="fr-FR" sz="2800" i="1" dirty="0">
              <a:solidFill>
                <a:srgbClr val="002060"/>
              </a:solidFill>
            </a:endParaRPr>
          </a:p>
        </p:txBody>
      </p:sp>
      <p:sp>
        <p:nvSpPr>
          <p:cNvPr id="7" name="ZoneTexte 6"/>
          <p:cNvSpPr txBox="1"/>
          <p:nvPr/>
        </p:nvSpPr>
        <p:spPr>
          <a:xfrm>
            <a:off x="571472" y="5429264"/>
            <a:ext cx="2928958" cy="523220"/>
          </a:xfrm>
          <a:prstGeom prst="rect">
            <a:avLst/>
          </a:prstGeom>
          <a:noFill/>
        </p:spPr>
        <p:txBody>
          <a:bodyPr wrap="square" rtlCol="0">
            <a:spAutoFit/>
          </a:bodyPr>
          <a:lstStyle/>
          <a:p>
            <a:r>
              <a:rPr lang="fr-FR" sz="2800" i="1" dirty="0" smtClean="0">
                <a:solidFill>
                  <a:srgbClr val="002060"/>
                </a:solidFill>
              </a:rPr>
              <a:t>Pr : Mr DAHMANI</a:t>
            </a:r>
            <a:endParaRPr lang="fr-FR" sz="2800" i="1" dirty="0">
              <a:solidFill>
                <a:srgbClr val="002060"/>
              </a:solidFill>
            </a:endParaRPr>
          </a:p>
        </p:txBody>
      </p:sp>
      <p:pic>
        <p:nvPicPr>
          <p:cNvPr id="5" name="Image 4"/>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357158" y="142852"/>
            <a:ext cx="1928826" cy="940509"/>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z\Desktop\Capture.PNG"/>
          <p:cNvPicPr>
            <a:picLocks noChangeAspect="1" noChangeArrowheads="1"/>
          </p:cNvPicPr>
          <p:nvPr/>
        </p:nvPicPr>
        <p:blipFill>
          <a:blip r:embed="rId2"/>
          <a:srcRect/>
          <a:stretch>
            <a:fillRect/>
          </a:stretch>
        </p:blipFill>
        <p:spPr bwMode="auto">
          <a:xfrm>
            <a:off x="102809" y="428604"/>
            <a:ext cx="8898347" cy="6025331"/>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C:\Users\z\Desktop\Capture.PNG"/>
          <p:cNvPicPr>
            <a:picLocks noChangeAspect="1" noChangeArrowheads="1"/>
          </p:cNvPicPr>
          <p:nvPr/>
        </p:nvPicPr>
        <p:blipFill>
          <a:blip r:embed="rId2"/>
          <a:srcRect/>
          <a:stretch>
            <a:fillRect/>
          </a:stretch>
        </p:blipFill>
        <p:spPr bwMode="auto">
          <a:xfrm>
            <a:off x="155150" y="952486"/>
            <a:ext cx="8846006" cy="1119192"/>
          </a:xfrm>
          <a:prstGeom prst="rect">
            <a:avLst/>
          </a:prstGeom>
          <a:noFill/>
        </p:spPr>
      </p:pic>
      <p:pic>
        <p:nvPicPr>
          <p:cNvPr id="7171" name="Picture 3" descr="C:\Users\z\Desktop\Capture.PNG"/>
          <p:cNvPicPr>
            <a:picLocks noChangeAspect="1" noChangeArrowheads="1"/>
          </p:cNvPicPr>
          <p:nvPr/>
        </p:nvPicPr>
        <p:blipFill>
          <a:blip r:embed="rId3"/>
          <a:srcRect/>
          <a:stretch>
            <a:fillRect/>
          </a:stretch>
        </p:blipFill>
        <p:spPr bwMode="auto">
          <a:xfrm>
            <a:off x="207562" y="2428868"/>
            <a:ext cx="8722156" cy="3143272"/>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Users\z\Desktop\Capture.PNG"/>
          <p:cNvPicPr>
            <a:picLocks noChangeAspect="1" noChangeArrowheads="1"/>
          </p:cNvPicPr>
          <p:nvPr/>
        </p:nvPicPr>
        <p:blipFill>
          <a:blip r:embed="rId2"/>
          <a:srcRect/>
          <a:stretch>
            <a:fillRect/>
          </a:stretch>
        </p:blipFill>
        <p:spPr bwMode="auto">
          <a:xfrm>
            <a:off x="360387" y="1214422"/>
            <a:ext cx="8355017" cy="4529157"/>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C:\Users\z\Desktop\Capture.PNG"/>
          <p:cNvPicPr>
            <a:picLocks noChangeAspect="1" noChangeArrowheads="1"/>
          </p:cNvPicPr>
          <p:nvPr/>
        </p:nvPicPr>
        <p:blipFill>
          <a:blip r:embed="rId2"/>
          <a:srcRect/>
          <a:stretch>
            <a:fillRect/>
          </a:stretch>
        </p:blipFill>
        <p:spPr bwMode="auto">
          <a:xfrm>
            <a:off x="143755" y="214290"/>
            <a:ext cx="8785963" cy="4520037"/>
          </a:xfrm>
          <a:prstGeom prst="rect">
            <a:avLst/>
          </a:prstGeom>
          <a:noFill/>
        </p:spPr>
      </p:pic>
      <p:pic>
        <p:nvPicPr>
          <p:cNvPr id="9219" name="Picture 3" descr="C:\Users\z\Desktop\Capture.PNG"/>
          <p:cNvPicPr>
            <a:picLocks noChangeAspect="1" noChangeArrowheads="1"/>
          </p:cNvPicPr>
          <p:nvPr/>
        </p:nvPicPr>
        <p:blipFill>
          <a:blip r:embed="rId3"/>
          <a:srcRect/>
          <a:stretch>
            <a:fillRect/>
          </a:stretch>
        </p:blipFill>
        <p:spPr bwMode="auto">
          <a:xfrm>
            <a:off x="71406" y="4762432"/>
            <a:ext cx="9001188" cy="1666964"/>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C:\Users\z\Desktop\Capture.PNG"/>
          <p:cNvPicPr>
            <a:picLocks noChangeAspect="1" noChangeArrowheads="1"/>
          </p:cNvPicPr>
          <p:nvPr/>
        </p:nvPicPr>
        <p:blipFill>
          <a:blip r:embed="rId2"/>
          <a:srcRect/>
          <a:stretch>
            <a:fillRect/>
          </a:stretch>
        </p:blipFill>
        <p:spPr bwMode="auto">
          <a:xfrm>
            <a:off x="0" y="142852"/>
            <a:ext cx="9144000" cy="3866297"/>
          </a:xfrm>
          <a:prstGeom prst="rect">
            <a:avLst/>
          </a:prstGeom>
          <a:noFill/>
        </p:spPr>
      </p:pic>
      <p:pic>
        <p:nvPicPr>
          <p:cNvPr id="10243" name="Picture 3" descr="C:\Users\z\Desktop\sahara.jpg"/>
          <p:cNvPicPr>
            <a:picLocks noChangeAspect="1" noChangeArrowheads="1"/>
          </p:cNvPicPr>
          <p:nvPr/>
        </p:nvPicPr>
        <p:blipFill>
          <a:blip r:embed="rId3"/>
          <a:srcRect/>
          <a:stretch>
            <a:fillRect/>
          </a:stretch>
        </p:blipFill>
        <p:spPr bwMode="auto">
          <a:xfrm>
            <a:off x="285721" y="4143380"/>
            <a:ext cx="4214841" cy="2372955"/>
          </a:xfrm>
          <a:prstGeom prst="rect">
            <a:avLst/>
          </a:prstGeom>
          <a:noFill/>
        </p:spPr>
      </p:pic>
      <p:pic>
        <p:nvPicPr>
          <p:cNvPr id="10244" name="Picture 4" descr="C:\Users\z\Desktop\630x354_100_300_000000x30x0.png"/>
          <p:cNvPicPr>
            <a:picLocks noChangeAspect="1" noChangeArrowheads="1"/>
          </p:cNvPicPr>
          <p:nvPr/>
        </p:nvPicPr>
        <p:blipFill>
          <a:blip r:embed="rId4"/>
          <a:srcRect/>
          <a:stretch>
            <a:fillRect/>
          </a:stretch>
        </p:blipFill>
        <p:spPr bwMode="auto">
          <a:xfrm>
            <a:off x="4643438" y="4143380"/>
            <a:ext cx="4260649" cy="2339976"/>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214282" y="285728"/>
            <a:ext cx="8715436" cy="923330"/>
          </a:xfrm>
          <a:prstGeom prst="rect">
            <a:avLst/>
          </a:prstGeom>
          <a:noFill/>
        </p:spPr>
        <p:txBody>
          <a:bodyPr wrap="square" rtlCol="0">
            <a:spAutoFit/>
          </a:bodyPr>
          <a:lstStyle/>
          <a:p>
            <a:pPr algn="just"/>
            <a:r>
              <a:rPr lang="fr-FR" b="1" dirty="0" smtClean="0"/>
              <a:t>C - </a:t>
            </a:r>
            <a:r>
              <a:rPr lang="fr-FR" dirty="0" smtClean="0"/>
              <a:t>Le </a:t>
            </a:r>
            <a:r>
              <a:rPr lang="fr-FR" b="1" dirty="0" smtClean="0"/>
              <a:t>milieu lacustre</a:t>
            </a:r>
            <a:r>
              <a:rPr lang="fr-FR" dirty="0" smtClean="0"/>
              <a:t> désigne parfois toute étendue d'eau calme, d'eau stagnante, par opposition à un </a:t>
            </a:r>
            <a:r>
              <a:rPr lang="fr-FR" b="1" dirty="0" smtClean="0"/>
              <a:t>milieu</a:t>
            </a:r>
            <a:r>
              <a:rPr lang="fr-FR" dirty="0" smtClean="0"/>
              <a:t> fluviatile, à une rivière dans laquelle il y a un flux, un déplacement de l'eau par gravité.</a:t>
            </a:r>
            <a:endParaRPr lang="fr-FR" dirty="0"/>
          </a:p>
        </p:txBody>
      </p:sp>
      <p:pic>
        <p:nvPicPr>
          <p:cNvPr id="6" name="Picture 2" descr="C:\Users\z\Desktop\106195723_1413636078829129_6172780739256988018_n.jpg"/>
          <p:cNvPicPr>
            <a:picLocks noChangeAspect="1" noChangeArrowheads="1"/>
          </p:cNvPicPr>
          <p:nvPr/>
        </p:nvPicPr>
        <p:blipFill>
          <a:blip r:embed="rId2"/>
          <a:srcRect/>
          <a:stretch>
            <a:fillRect/>
          </a:stretch>
        </p:blipFill>
        <p:spPr bwMode="auto">
          <a:xfrm>
            <a:off x="693760" y="1285860"/>
            <a:ext cx="7735892" cy="5307138"/>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214282" y="285729"/>
            <a:ext cx="8572560" cy="1446550"/>
          </a:xfrm>
          <a:prstGeom prst="rect">
            <a:avLst/>
          </a:prstGeom>
          <a:noFill/>
        </p:spPr>
        <p:txBody>
          <a:bodyPr wrap="square" rtlCol="0">
            <a:spAutoFit/>
          </a:bodyPr>
          <a:lstStyle/>
          <a:p>
            <a:r>
              <a:rPr lang="fr-FR" sz="2800" b="1" i="1" dirty="0" smtClean="0">
                <a:solidFill>
                  <a:srgbClr val="00B050"/>
                </a:solidFill>
              </a:rPr>
              <a:t>2.3 )  Les milieux mixtes :</a:t>
            </a:r>
          </a:p>
          <a:p>
            <a:r>
              <a:rPr lang="fr-FR" sz="2400" dirty="0" smtClean="0"/>
              <a:t>Ce sont des milieux intermédiaires entre le continent et l’océan </a:t>
            </a:r>
            <a:r>
              <a:rPr lang="fr-FR" dirty="0" smtClean="0"/>
              <a:t>:</a:t>
            </a:r>
          </a:p>
          <a:p>
            <a:r>
              <a:rPr lang="fr-FR" dirty="0" smtClean="0"/>
              <a:t> </a:t>
            </a:r>
            <a:br>
              <a:rPr lang="fr-FR" dirty="0" smtClean="0"/>
            </a:br>
            <a:endParaRPr lang="fr-FR" dirty="0"/>
          </a:p>
        </p:txBody>
      </p:sp>
      <p:sp>
        <p:nvSpPr>
          <p:cNvPr id="5" name="ZoneTexte 4"/>
          <p:cNvSpPr txBox="1"/>
          <p:nvPr/>
        </p:nvSpPr>
        <p:spPr>
          <a:xfrm>
            <a:off x="214282" y="1285860"/>
            <a:ext cx="8643998" cy="4585871"/>
          </a:xfrm>
          <a:prstGeom prst="rect">
            <a:avLst/>
          </a:prstGeom>
          <a:noFill/>
        </p:spPr>
        <p:txBody>
          <a:bodyPr wrap="square" rtlCol="0">
            <a:spAutoFit/>
          </a:bodyPr>
          <a:lstStyle/>
          <a:p>
            <a:pPr algn="just"/>
            <a:r>
              <a:rPr lang="fr-FR" sz="2800" i="1" u="sng" dirty="0" smtClean="0">
                <a:solidFill>
                  <a:srgbClr val="FF0000"/>
                </a:solidFill>
              </a:rPr>
              <a:t>A ) L’ estuaire:</a:t>
            </a:r>
          </a:p>
          <a:p>
            <a:pPr algn="just"/>
            <a:r>
              <a:rPr lang="fr-FR" sz="2400" dirty="0" smtClean="0"/>
              <a:t>Un estuaire est la portion de l'embouchure d'un fleuve où l'effet de la mer ou de l'océan dans lequel il se jette est perceptible.</a:t>
            </a:r>
          </a:p>
          <a:p>
            <a:pPr algn="just"/>
            <a:endParaRPr lang="fr-FR" sz="2400" dirty="0" smtClean="0"/>
          </a:p>
          <a:p>
            <a:pPr algn="just"/>
            <a:r>
              <a:rPr lang="fr-FR" sz="2400" dirty="0" smtClean="0"/>
              <a:t>Dans l’estuaire, la salinité varie de l’amont vers l’aval, mais avec des fluctuations journalières liées aux marées. Dans la partie amont, les niveaux d’eau varient, mais l’eau reste douce. À l’aval, les sédiments et les matières en suspension apportées par le fleuve sont interceptées par la marée. Elles s’accumulent et s’agglomèrent sous forme d’un </a:t>
            </a:r>
            <a:r>
              <a:rPr lang="fr-FR" sz="2400" b="1" dirty="0" smtClean="0"/>
              <a:t>bouchon vaseux</a:t>
            </a:r>
            <a:r>
              <a:rPr lang="fr-FR" sz="2400" dirty="0" smtClean="0"/>
              <a:t>, opaque, qui se déplace avec la marée : les particules qui le composent sont alors bloquées dans l’estuaire et peuvent mettre plusieurs mois à atteindre le large.</a:t>
            </a:r>
            <a:endParaRPr lang="fr-FR" sz="24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z\Desktop\Capture.PNG"/>
          <p:cNvPicPr>
            <a:picLocks noChangeAspect="1" noChangeArrowheads="1"/>
          </p:cNvPicPr>
          <p:nvPr/>
        </p:nvPicPr>
        <p:blipFill>
          <a:blip r:embed="rId2"/>
          <a:srcRect/>
          <a:stretch>
            <a:fillRect/>
          </a:stretch>
        </p:blipFill>
        <p:spPr bwMode="auto">
          <a:xfrm>
            <a:off x="71406" y="428604"/>
            <a:ext cx="8951953" cy="6215106"/>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85720" y="58988"/>
            <a:ext cx="8501122" cy="5693866"/>
          </a:xfrm>
          <a:prstGeom prst="rect">
            <a:avLst/>
          </a:prstGeom>
        </p:spPr>
        <p:txBody>
          <a:bodyPr wrap="square">
            <a:spAutoFit/>
          </a:bodyPr>
          <a:lstStyle/>
          <a:p>
            <a:pPr algn="just"/>
            <a:r>
              <a:rPr lang="fr-FR" sz="2800" i="1" u="sng" dirty="0" smtClean="0">
                <a:solidFill>
                  <a:srgbClr val="FF0000"/>
                </a:solidFill>
              </a:rPr>
              <a:t>B - Le Delta :</a:t>
            </a:r>
          </a:p>
          <a:p>
            <a:pPr algn="just"/>
            <a:r>
              <a:rPr lang="fr-FR" sz="2800" dirty="0" smtClean="0"/>
              <a:t>Un delta est un type d'embouchure qu'un cours d'eau peut former à l'endroit où il se jette dans un océan, une mer ou un lac.</a:t>
            </a:r>
          </a:p>
          <a:p>
            <a:pPr algn="just"/>
            <a:endParaRPr lang="fr-FR" sz="2800" dirty="0" smtClean="0"/>
          </a:p>
          <a:p>
            <a:pPr algn="just"/>
            <a:r>
              <a:rPr lang="fr-FR" sz="2800" dirty="0" smtClean="0"/>
              <a:t>Moins soumis à l’effet des marées, le delta offre des conditions de vie plus stables dans le temps que l’estuaire. Le sel est peu présent dans sa partie amont, seulement inondée lors des crues du fleuve. Dans sa partie aval, la salinité est plus forte en raison d’apports quotidiens de sel par le vent (les embruns). Elle peut être accentuée par l’évaporation, et par les entrées d’eau de mer lors des tempêtes</a:t>
            </a:r>
            <a:r>
              <a:rPr lang="fr-FR" sz="2000" dirty="0" smtClean="0"/>
              <a:t>.</a:t>
            </a:r>
            <a:endParaRPr lang="fr-FR" sz="2000"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z\Desktop\Capture.PNG"/>
          <p:cNvPicPr>
            <a:picLocks noChangeAspect="1" noChangeArrowheads="1"/>
          </p:cNvPicPr>
          <p:nvPr/>
        </p:nvPicPr>
        <p:blipFill>
          <a:blip r:embed="rId2"/>
          <a:srcRect/>
          <a:stretch>
            <a:fillRect/>
          </a:stretch>
        </p:blipFill>
        <p:spPr bwMode="auto">
          <a:xfrm>
            <a:off x="428596" y="500042"/>
            <a:ext cx="8371640" cy="5857916"/>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285720" y="2214554"/>
            <a:ext cx="8501122" cy="1200329"/>
          </a:xfrm>
          <a:prstGeom prst="rect">
            <a:avLst/>
          </a:prstGeom>
          <a:noFill/>
        </p:spPr>
        <p:txBody>
          <a:bodyPr wrap="square" rtlCol="0">
            <a:spAutoFit/>
          </a:bodyPr>
          <a:lstStyle/>
          <a:p>
            <a:pPr algn="just"/>
            <a:r>
              <a:rPr lang="fr-FR" sz="2400" b="1" i="1" dirty="0">
                <a:latin typeface="Times New Roman" pitchFamily="18" charset="0"/>
                <a:cs typeface="Times New Roman" pitchFamily="18" charset="0"/>
              </a:rPr>
              <a:t>La sédimentation</a:t>
            </a:r>
            <a:r>
              <a:rPr lang="fr-FR" sz="2400" i="1" dirty="0">
                <a:latin typeface="Times New Roman" pitchFamily="18" charset="0"/>
                <a:cs typeface="Times New Roman" pitchFamily="18" charset="0"/>
              </a:rPr>
              <a:t> est un processus dans lequel des particules de matière quelconque cessent progressivement de se déplacer et se </a:t>
            </a:r>
            <a:r>
              <a:rPr lang="fr-FR" sz="2400" i="1" dirty="0" smtClean="0">
                <a:latin typeface="Times New Roman" pitchFamily="18" charset="0"/>
                <a:cs typeface="Times New Roman" pitchFamily="18" charset="0"/>
              </a:rPr>
              <a:t>déposent  sous forme de  couches.</a:t>
            </a:r>
            <a:endParaRPr lang="fr-FR" sz="2400" i="1" dirty="0">
              <a:latin typeface="Times New Roman" pitchFamily="18" charset="0"/>
              <a:cs typeface="Times New Roman" pitchFamily="18" charset="0"/>
            </a:endParaRPr>
          </a:p>
        </p:txBody>
      </p:sp>
      <p:sp>
        <p:nvSpPr>
          <p:cNvPr id="3" name="ZoneTexte 2"/>
          <p:cNvSpPr txBox="1"/>
          <p:nvPr/>
        </p:nvSpPr>
        <p:spPr>
          <a:xfrm>
            <a:off x="785786" y="1285860"/>
            <a:ext cx="7786742" cy="584775"/>
          </a:xfrm>
          <a:prstGeom prst="rect">
            <a:avLst/>
          </a:prstGeom>
          <a:noFill/>
        </p:spPr>
        <p:txBody>
          <a:bodyPr wrap="square" rtlCol="0">
            <a:spAutoFit/>
          </a:bodyPr>
          <a:lstStyle/>
          <a:p>
            <a:pPr algn="just"/>
            <a:r>
              <a:rPr lang="fr-FR" sz="3200" b="1" i="1" dirty="0" smtClean="0">
                <a:solidFill>
                  <a:srgbClr val="FF0000"/>
                </a:solidFill>
                <a:latin typeface="Times New Roman" pitchFamily="18" charset="0"/>
                <a:cs typeface="Times New Roman" pitchFamily="18" charset="0"/>
              </a:rPr>
              <a:t>Définition:</a:t>
            </a:r>
            <a:endParaRPr lang="fr-FR" sz="3200" i="1" dirty="0">
              <a:solidFill>
                <a:srgbClr val="FF0000"/>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85720" y="1785926"/>
            <a:ext cx="8643998" cy="3046988"/>
          </a:xfrm>
          <a:prstGeom prst="rect">
            <a:avLst/>
          </a:prstGeom>
        </p:spPr>
        <p:txBody>
          <a:bodyPr wrap="square">
            <a:spAutoFit/>
          </a:bodyPr>
          <a:lstStyle/>
          <a:p>
            <a:pPr algn="just"/>
            <a:r>
              <a:rPr lang="fr-FR" sz="2400" dirty="0" smtClean="0"/>
              <a:t>L’apparente stabilité des lagunes ne doit pas masquer leur caractère dynamique et la grande variabilité spatiale des conditions de vie. L’influence de la mer varie au sein même de leur périmètre : elle est maximale à proximité des chenaux et minimale au niveau des entrées d’eau douce. La salinité suit ce gradient de la terre vers la mer. Elle évolue en outre au fil des saisons : la concentration en sel augmente en été sous l’effet de l’évaporation et peut diminuer en hiver avec les apports d’eau douce</a:t>
            </a:r>
            <a:r>
              <a:rPr lang="fr-FR" dirty="0" smtClean="0"/>
              <a:t>.</a:t>
            </a:r>
            <a:endParaRPr lang="fr-FR" dirty="0"/>
          </a:p>
        </p:txBody>
      </p:sp>
      <p:sp>
        <p:nvSpPr>
          <p:cNvPr id="6" name="Rectangle 5"/>
          <p:cNvSpPr/>
          <p:nvPr/>
        </p:nvSpPr>
        <p:spPr>
          <a:xfrm>
            <a:off x="357158" y="357166"/>
            <a:ext cx="8501122" cy="1261884"/>
          </a:xfrm>
          <a:prstGeom prst="rect">
            <a:avLst/>
          </a:prstGeom>
        </p:spPr>
        <p:txBody>
          <a:bodyPr wrap="square">
            <a:spAutoFit/>
          </a:bodyPr>
          <a:lstStyle/>
          <a:p>
            <a:r>
              <a:rPr lang="fr-FR" sz="2800" i="1" u="sng" dirty="0" smtClean="0">
                <a:solidFill>
                  <a:srgbClr val="FF0000"/>
                </a:solidFill>
              </a:rPr>
              <a:t>C - La lagune:</a:t>
            </a:r>
          </a:p>
          <a:p>
            <a:r>
              <a:rPr lang="fr-FR" sz="2400" dirty="0" smtClean="0"/>
              <a:t>Une lagune est une étendue d'eau généralement peu profonde séparée de la mer par un cordon littoral.</a:t>
            </a:r>
            <a:endParaRPr lang="fr-FR" sz="24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Users\z\Desktop\Capture.PNG"/>
          <p:cNvPicPr>
            <a:picLocks noChangeAspect="1" noChangeArrowheads="1"/>
          </p:cNvPicPr>
          <p:nvPr/>
        </p:nvPicPr>
        <p:blipFill>
          <a:blip r:embed="rId2"/>
          <a:srcRect/>
          <a:stretch>
            <a:fillRect/>
          </a:stretch>
        </p:blipFill>
        <p:spPr bwMode="auto">
          <a:xfrm>
            <a:off x="500034" y="571480"/>
            <a:ext cx="8195790" cy="5786454"/>
          </a:xfrm>
          <a:prstGeom prst="rect">
            <a:avLst/>
          </a:prstGeom>
          <a:noFill/>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z\Desktop\merci-pour-votre-47a33d3317.jpg"/>
          <p:cNvPicPr>
            <a:picLocks noChangeAspect="1" noChangeArrowheads="1"/>
          </p:cNvPicPr>
          <p:nvPr/>
        </p:nvPicPr>
        <p:blipFill>
          <a:blip r:embed="rId2"/>
          <a:srcRect/>
          <a:stretch>
            <a:fillRect/>
          </a:stretch>
        </p:blipFill>
        <p:spPr bwMode="auto">
          <a:xfrm>
            <a:off x="428596" y="1208468"/>
            <a:ext cx="8277906" cy="4792300"/>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z\Desktop\Capture.PNG"/>
          <p:cNvPicPr>
            <a:picLocks noChangeAspect="1" noChangeArrowheads="1"/>
          </p:cNvPicPr>
          <p:nvPr/>
        </p:nvPicPr>
        <p:blipFill>
          <a:blip r:embed="rId2"/>
          <a:srcRect/>
          <a:stretch>
            <a:fillRect/>
          </a:stretch>
        </p:blipFill>
        <p:spPr bwMode="auto">
          <a:xfrm>
            <a:off x="79163" y="857232"/>
            <a:ext cx="9064869" cy="4919684"/>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z\Desktop\Capture2.PNG"/>
          <p:cNvPicPr>
            <a:picLocks noChangeAspect="1" noChangeArrowheads="1"/>
          </p:cNvPicPr>
          <p:nvPr/>
        </p:nvPicPr>
        <p:blipFill>
          <a:blip r:embed="rId2"/>
          <a:srcRect/>
          <a:stretch>
            <a:fillRect/>
          </a:stretch>
        </p:blipFill>
        <p:spPr bwMode="auto">
          <a:xfrm>
            <a:off x="71406" y="1236468"/>
            <a:ext cx="9001156" cy="3835605"/>
          </a:xfrm>
          <a:prstGeom prst="rect">
            <a:avLst/>
          </a:prstGeom>
          <a:noFill/>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z\Desktop\Capture3.PNG"/>
          <p:cNvPicPr>
            <a:picLocks noChangeAspect="1" noChangeArrowheads="1"/>
          </p:cNvPicPr>
          <p:nvPr/>
        </p:nvPicPr>
        <p:blipFill>
          <a:blip r:embed="rId2"/>
          <a:srcRect/>
          <a:stretch>
            <a:fillRect/>
          </a:stretch>
        </p:blipFill>
        <p:spPr bwMode="auto">
          <a:xfrm>
            <a:off x="142844" y="1872627"/>
            <a:ext cx="8858312" cy="2699381"/>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z\Desktop\Capture.PNG"/>
          <p:cNvPicPr>
            <a:picLocks noChangeAspect="1" noChangeArrowheads="1"/>
          </p:cNvPicPr>
          <p:nvPr/>
        </p:nvPicPr>
        <p:blipFill>
          <a:blip r:embed="rId2"/>
          <a:srcRect/>
          <a:stretch>
            <a:fillRect/>
          </a:stretch>
        </p:blipFill>
        <p:spPr bwMode="auto">
          <a:xfrm>
            <a:off x="529128" y="142852"/>
            <a:ext cx="7971962" cy="5658386"/>
          </a:xfrm>
          <a:prstGeom prst="rect">
            <a:avLst/>
          </a:prstGeom>
          <a:noFill/>
        </p:spPr>
      </p:pic>
      <p:pic>
        <p:nvPicPr>
          <p:cNvPr id="2051" name="Picture 3" descr="C:\Users\z\Desktop\Capture.PNG"/>
          <p:cNvPicPr>
            <a:picLocks noChangeAspect="1" noChangeArrowheads="1"/>
          </p:cNvPicPr>
          <p:nvPr/>
        </p:nvPicPr>
        <p:blipFill>
          <a:blip r:embed="rId3"/>
          <a:srcRect/>
          <a:stretch>
            <a:fillRect/>
          </a:stretch>
        </p:blipFill>
        <p:spPr bwMode="auto">
          <a:xfrm>
            <a:off x="714348" y="5786454"/>
            <a:ext cx="7579249" cy="1000108"/>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z\Desktop\Capture.PNG"/>
          <p:cNvPicPr>
            <a:picLocks noChangeAspect="1" noChangeArrowheads="1"/>
          </p:cNvPicPr>
          <p:nvPr/>
        </p:nvPicPr>
        <p:blipFill>
          <a:blip r:embed="rId2"/>
          <a:srcRect/>
          <a:stretch>
            <a:fillRect/>
          </a:stretch>
        </p:blipFill>
        <p:spPr bwMode="auto">
          <a:xfrm>
            <a:off x="214282" y="785794"/>
            <a:ext cx="8747379" cy="5143535"/>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z\Desktop\Capture.PNG"/>
          <p:cNvPicPr>
            <a:picLocks noChangeAspect="1" noChangeArrowheads="1"/>
          </p:cNvPicPr>
          <p:nvPr/>
        </p:nvPicPr>
        <p:blipFill>
          <a:blip r:embed="rId2"/>
          <a:srcRect/>
          <a:stretch>
            <a:fillRect/>
          </a:stretch>
        </p:blipFill>
        <p:spPr bwMode="auto">
          <a:xfrm>
            <a:off x="71406" y="1692419"/>
            <a:ext cx="8998424" cy="3522531"/>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Users\z\Desktop\Capture.PNG"/>
          <p:cNvPicPr>
            <a:picLocks noChangeAspect="1" noChangeArrowheads="1"/>
          </p:cNvPicPr>
          <p:nvPr/>
        </p:nvPicPr>
        <p:blipFill>
          <a:blip r:embed="rId2"/>
          <a:srcRect/>
          <a:stretch>
            <a:fillRect/>
          </a:stretch>
        </p:blipFill>
        <p:spPr bwMode="auto">
          <a:xfrm>
            <a:off x="0" y="274248"/>
            <a:ext cx="9144000" cy="868736"/>
          </a:xfrm>
          <a:prstGeom prst="rect">
            <a:avLst/>
          </a:prstGeom>
          <a:noFill/>
        </p:spPr>
      </p:pic>
      <p:pic>
        <p:nvPicPr>
          <p:cNvPr id="5123" name="Picture 3" descr="C:\Users\z\Desktop\2-fnx-svt-c09-img01.png"/>
          <p:cNvPicPr>
            <a:picLocks noChangeAspect="1" noChangeArrowheads="1"/>
          </p:cNvPicPr>
          <p:nvPr/>
        </p:nvPicPr>
        <p:blipFill>
          <a:blip r:embed="rId3"/>
          <a:srcRect/>
          <a:stretch>
            <a:fillRect/>
          </a:stretch>
        </p:blipFill>
        <p:spPr bwMode="auto">
          <a:xfrm>
            <a:off x="357158" y="1428736"/>
            <a:ext cx="8382624" cy="4714908"/>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TotalTime>
  <Words>362</Words>
  <Application>Microsoft Office PowerPoint</Application>
  <PresentationFormat>On-screen Show (4:3)</PresentationFormat>
  <Paragraphs>22</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Thème Office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z</dc:creator>
  <cp:lastModifiedBy>z</cp:lastModifiedBy>
  <cp:revision>16</cp:revision>
  <dcterms:created xsi:type="dcterms:W3CDTF">2022-04-18T08:53:56Z</dcterms:created>
  <dcterms:modified xsi:type="dcterms:W3CDTF">2023-06-06T08:59:19Z</dcterms:modified>
</cp:coreProperties>
</file>

<file path=docProps/thumbnail.jpeg>
</file>